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99FF"/>
    <a:srgbClr val="FF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0AC53-75D0-46AA-8823-FE10FBBEAD22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91375-D790-41D2-8CA0-9495DBD9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375-D790-41D2-8CA0-9495DBD913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E690-26D0-4AF0-88CF-3B7AC773C028}" type="datetimeFigureOut">
              <a:rPr lang="ru-RU" smtClean="0"/>
              <a:pPr/>
              <a:t>08.08.2011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76A2-DA25-4E97-B8D9-A8CB3A2F4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72;&#1089;&#1089;&#1072;&#1084;&#1073;&#1083;&#1077;&#1103;\&#1084;&#1099;%20&#1074;&#1099;&#1073;&#1080;&#1088;&#1072;&#1077;&#1084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0">
              <a:srgbClr val="FF99FF"/>
            </a:gs>
            <a:gs pos="0">
              <a:srgbClr val="CC99FF"/>
            </a:gs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3116"/>
            <a:ext cx="65722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Мы выбираем!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72008"/>
            <a:ext cx="64294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 выбирают!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мы выбира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4786322"/>
            <a:ext cx="304800" cy="3048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3670">
            <a:off x="147640" y="433767"/>
            <a:ext cx="135215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f2fc6167bb1fe9662fd1f892c4da48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4"/>
              </a:clrFrom>
              <a:clrTo>
                <a:srgbClr val="F1F5F4">
                  <a:alpha val="0"/>
                </a:srgbClr>
              </a:clrTo>
            </a:clrChange>
          </a:blip>
          <a:srcRect l="21654" t="3171" r="20000" b="4831"/>
          <a:stretch>
            <a:fillRect/>
          </a:stretch>
        </p:blipFill>
        <p:spPr bwMode="auto">
          <a:xfrm>
            <a:off x="142844" y="285728"/>
            <a:ext cx="1500198" cy="63897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Моделирование</a:t>
            </a:r>
          </a:p>
          <a:p>
            <a:pPr algn="ctr"/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нновационного урока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Picture 5" descr="1277927717_1277503304_shutterstock_1147465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928802"/>
            <a:ext cx="2589216" cy="323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3357562"/>
            <a:ext cx="8143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Мы выбираем,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Нас выбирают…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836613"/>
            <a:ext cx="4643438" cy="6021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43438" y="836613"/>
            <a:ext cx="4500562" cy="6021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804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Организационный этап урока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836613"/>
            <a:ext cx="4356100" cy="5762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Традиционный урок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716463" y="836613"/>
            <a:ext cx="4427537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Инновационный урок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3850" y="1916113"/>
            <a:ext cx="36004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1.Объявляется тема урока;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2.Объявляется цель  урока;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3.Объявляются задачи урока;</a:t>
            </a:r>
          </a:p>
        </p:txBody>
      </p:sp>
      <p:pic>
        <p:nvPicPr>
          <p:cNvPr id="10249" name="Picture 9" descr="1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6338"/>
            <a:ext cx="4067175" cy="3141662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23850" y="1916113"/>
            <a:ext cx="36004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1.Объявляется тема урока;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2.Объявляется цель  урока;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3.Объявляются задачи урока;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219700" y="1989138"/>
            <a:ext cx="39243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>объявляется тема урока;</a:t>
            </a:r>
          </a:p>
          <a:p>
            <a:pPr>
              <a:spcBef>
                <a:spcPct val="50000"/>
              </a:spcBef>
            </a:pPr>
            <a:r>
              <a:rPr lang="ru-RU" dirty="0"/>
              <a:t>Не объявляется цель урока;</a:t>
            </a:r>
          </a:p>
          <a:p>
            <a:pPr>
              <a:spcBef>
                <a:spcPct val="50000"/>
              </a:spcBef>
            </a:pPr>
            <a:r>
              <a:rPr lang="ru-RU" dirty="0"/>
              <a:t>Не объявляются задачи урока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072066" y="1857364"/>
            <a:ext cx="3889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Озвучивается  проблема или проблемная ситуация, которую необходимо решить на уроке!</a:t>
            </a:r>
          </a:p>
        </p:txBody>
      </p:sp>
      <p:pic>
        <p:nvPicPr>
          <p:cNvPr id="10254" name="Picture 14" descr="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698875"/>
            <a:ext cx="4211637" cy="3159125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836613"/>
            <a:ext cx="15113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36613"/>
            <a:ext cx="4643438" cy="6021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43438" y="836613"/>
            <a:ext cx="4500562" cy="6021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195513" y="115888"/>
            <a:ext cx="5329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Новая тема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9388" y="1557338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Объяснение учителем новой темы</a:t>
            </a:r>
          </a:p>
        </p:txBody>
      </p:sp>
      <p:pic>
        <p:nvPicPr>
          <p:cNvPr id="4105" name="Picture 9" descr="daily_picdump_554_640_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A8E05"/>
              </a:clrFrom>
              <a:clrTo>
                <a:srgbClr val="0A8E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429000"/>
            <a:ext cx="4211638" cy="3429000"/>
          </a:xfrm>
          <a:prstGeom prst="rect">
            <a:avLst/>
          </a:prstGeom>
          <a:noFill/>
        </p:spPr>
      </p:pic>
      <p:pic>
        <p:nvPicPr>
          <p:cNvPr id="4106" name="Picture 10" descr="P12306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17887"/>
            <a:ext cx="4211638" cy="3440113"/>
          </a:xfrm>
          <a:prstGeom prst="rect">
            <a:avLst/>
          </a:prstGeom>
          <a:noFill/>
        </p:spPr>
      </p:pic>
      <p:pic>
        <p:nvPicPr>
          <p:cNvPr id="4107" name="Picture 11" descr="g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349500"/>
            <a:ext cx="3322638" cy="4508500"/>
          </a:xfrm>
          <a:prstGeom prst="rect">
            <a:avLst/>
          </a:prstGeom>
          <a:noFill/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148263" y="1700213"/>
            <a:ext cx="38163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1.Поиск решения проблемы;</a:t>
            </a:r>
          </a:p>
          <a:p>
            <a:pPr>
              <a:spcBef>
                <a:spcPct val="50000"/>
              </a:spcBef>
            </a:pPr>
            <a:r>
              <a:rPr lang="ru-RU" dirty="0"/>
              <a:t>2.Выдвижение гипотез;</a:t>
            </a:r>
          </a:p>
          <a:p>
            <a:pPr>
              <a:spcBef>
                <a:spcPct val="50000"/>
              </a:spcBef>
            </a:pPr>
            <a:r>
              <a:rPr lang="ru-RU" dirty="0"/>
              <a:t>3.Дети сами называют тему урока</a:t>
            </a:r>
          </a:p>
        </p:txBody>
      </p:sp>
      <p:pic>
        <p:nvPicPr>
          <p:cNvPr id="4109" name="Picture 13" descr="15186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75113"/>
            <a:ext cx="4211638" cy="2782887"/>
          </a:xfrm>
          <a:prstGeom prst="rect">
            <a:avLst/>
          </a:prstGeom>
          <a:noFill/>
        </p:spPr>
      </p:pic>
      <p:pic>
        <p:nvPicPr>
          <p:cNvPr id="4110" name="Picture 14" descr="ma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4049713"/>
            <a:ext cx="2987675" cy="2808287"/>
          </a:xfrm>
          <a:prstGeom prst="rect">
            <a:avLst/>
          </a:prstGeom>
          <a:noFill/>
        </p:spPr>
      </p:pic>
      <p:pic>
        <p:nvPicPr>
          <p:cNvPr id="4111" name="Picture 15" descr="32529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3068638"/>
            <a:ext cx="2273300" cy="3789362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836613"/>
            <a:ext cx="4356100" cy="5762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Традиционный урок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716463" y="836613"/>
            <a:ext cx="4427537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Инновационный урок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836613"/>
            <a:ext cx="15113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836613"/>
            <a:ext cx="4643438" cy="6021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43438" y="836613"/>
            <a:ext cx="4500562" cy="6021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836613"/>
            <a:ext cx="4356100" cy="5762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Традиционный урок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16463" y="836613"/>
            <a:ext cx="4427537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Инновационный урок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8208963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Закрепление ранее изученного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0825" y="1557338"/>
            <a:ext cx="396081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</a:rPr>
              <a:t>Отрабатываются навыки</a:t>
            </a:r>
            <a:r>
              <a:rPr lang="ru-RU">
                <a:solidFill>
                  <a:schemeClr val="bg1"/>
                </a:solidFill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Решение подобных задач;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                       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ИЛИ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Решение тестов;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ИЛИ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Ответь на вопросы учителя (параграфа);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292725" y="20605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Как это применить в жизни!</a:t>
            </a:r>
          </a:p>
        </p:txBody>
      </p:sp>
      <p:pic>
        <p:nvPicPr>
          <p:cNvPr id="16394" name="Picture 10" descr="28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6413"/>
            <a:ext cx="4284663" cy="2541587"/>
          </a:xfrm>
          <a:prstGeom prst="rect">
            <a:avLst/>
          </a:prstGeom>
          <a:noFill/>
        </p:spPr>
      </p:pic>
      <p:pic>
        <p:nvPicPr>
          <p:cNvPr id="16395" name="Picture 11" descr="2077927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988" y="4333875"/>
            <a:ext cx="4164012" cy="2524125"/>
          </a:xfrm>
          <a:prstGeom prst="rect">
            <a:avLst/>
          </a:prstGeom>
          <a:noFill/>
        </p:spPr>
      </p:pic>
      <p:pic>
        <p:nvPicPr>
          <p:cNvPr id="16396" name="Picture 12" descr="photo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076700"/>
            <a:ext cx="2085975" cy="2781300"/>
          </a:xfrm>
          <a:prstGeom prst="rect">
            <a:avLst/>
          </a:prstGeom>
          <a:noFill/>
        </p:spPr>
      </p:pic>
      <p:pic>
        <p:nvPicPr>
          <p:cNvPr id="16397" name="Picture 13" descr="stock-photo-image-of-pupils-stretching-their-arms-during-the-lesson-56541457"/>
          <p:cNvPicPr>
            <a:picLocks noChangeAspect="1" noChangeArrowheads="1"/>
          </p:cNvPicPr>
          <p:nvPr/>
        </p:nvPicPr>
        <p:blipFill>
          <a:blip r:embed="rId5" cstate="print"/>
          <a:srcRect b="6517"/>
          <a:stretch>
            <a:fillRect/>
          </a:stretch>
        </p:blipFill>
        <p:spPr bwMode="auto">
          <a:xfrm>
            <a:off x="5219700" y="4148138"/>
            <a:ext cx="3635375" cy="2709862"/>
          </a:xfrm>
          <a:prstGeom prst="rect">
            <a:avLst/>
          </a:prstGeom>
          <a:noFill/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364163" y="162877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/>
              <a:t>Решение проблемы: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836613"/>
            <a:ext cx="15113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836613"/>
            <a:ext cx="4643438" cy="6021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43438" y="836613"/>
            <a:ext cx="4500562" cy="6021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836613"/>
            <a:ext cx="4356100" cy="5762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Традиционный урок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16463" y="836613"/>
            <a:ext cx="4427537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Инновационный урок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836613"/>
            <a:ext cx="15113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627313" y="115888"/>
            <a:ext cx="4249737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Итог урока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1773238"/>
            <a:ext cx="40322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Традиционные вопросы: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1.Что мы делали на уроке?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2.Выставление учителем  оценок за урок;</a:t>
            </a:r>
          </a:p>
        </p:txBody>
      </p:sp>
      <p:pic>
        <p:nvPicPr>
          <p:cNvPr id="5129" name="Picture 9" descr="36f5e49fce"/>
          <p:cNvPicPr>
            <a:picLocks noChangeAspect="1" noChangeArrowheads="1"/>
          </p:cNvPicPr>
          <p:nvPr/>
        </p:nvPicPr>
        <p:blipFill>
          <a:blip r:embed="rId3" cstate="print"/>
          <a:srcRect l="8508" t="5138" r="8508" b="21346"/>
          <a:stretch>
            <a:fillRect/>
          </a:stretch>
        </p:blipFill>
        <p:spPr bwMode="auto">
          <a:xfrm>
            <a:off x="107950" y="3284538"/>
            <a:ext cx="3851275" cy="3441700"/>
          </a:xfrm>
          <a:prstGeom prst="rect">
            <a:avLst/>
          </a:prstGeom>
          <a:noFill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219700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Обучающиеся сами себя оценивают!</a:t>
            </a:r>
          </a:p>
        </p:txBody>
      </p:sp>
      <p:pic>
        <p:nvPicPr>
          <p:cNvPr id="5131" name="Picture 11" descr="9314617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55F32"/>
              </a:clrFrom>
              <a:clrTo>
                <a:srgbClr val="855F3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276600"/>
            <a:ext cx="3779837" cy="339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836613"/>
            <a:ext cx="4643438" cy="6021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43438" y="836613"/>
            <a:ext cx="4500562" cy="6021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36613"/>
            <a:ext cx="4356100" cy="5762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Традиционный урок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716463" y="836613"/>
            <a:ext cx="4427537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Инновационный урок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836613"/>
            <a:ext cx="15113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1835150" y="0"/>
            <a:ext cx="5616575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9388" y="1989138"/>
            <a:ext cx="38163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1. Параграф …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2. Ответить на вопросы в конце параграфа….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3. Задача №….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4. Упражнение №…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580063" y="2060575"/>
            <a:ext cx="31686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364163" y="1916113"/>
            <a:ext cx="31686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 dirty="0"/>
              <a:t>Творческие  задания, индивидуальные задания.</a:t>
            </a:r>
          </a:p>
          <a:p>
            <a:pPr>
              <a:spcBef>
                <a:spcPct val="50000"/>
              </a:spcBef>
            </a:pPr>
            <a:r>
              <a:rPr lang="ru-RU" dirty="0"/>
              <a:t>Создай!</a:t>
            </a:r>
          </a:p>
          <a:p>
            <a:pPr>
              <a:spcBef>
                <a:spcPct val="50000"/>
              </a:spcBef>
            </a:pPr>
            <a:r>
              <a:rPr lang="ru-RU" dirty="0"/>
              <a:t>Определи!</a:t>
            </a:r>
          </a:p>
          <a:p>
            <a:pPr>
              <a:spcBef>
                <a:spcPct val="50000"/>
              </a:spcBef>
            </a:pPr>
            <a:r>
              <a:rPr lang="ru-RU" dirty="0"/>
              <a:t>Узнай!</a:t>
            </a:r>
          </a:p>
          <a:p>
            <a:pPr>
              <a:spcBef>
                <a:spcPct val="50000"/>
              </a:spcBef>
            </a:pPr>
            <a:r>
              <a:rPr lang="ru-RU" dirty="0"/>
              <a:t>Пообщайся и выясни!</a:t>
            </a:r>
          </a:p>
          <a:p>
            <a:pPr>
              <a:spcBef>
                <a:spcPct val="50000"/>
              </a:spcBef>
            </a:pPr>
            <a:r>
              <a:rPr lang="ru-RU" dirty="0"/>
              <a:t>…..</a:t>
            </a:r>
          </a:p>
        </p:txBody>
      </p:sp>
      <p:pic>
        <p:nvPicPr>
          <p:cNvPr id="15372" name="Picture 12" descr="income_mlm1"/>
          <p:cNvPicPr>
            <a:picLocks noChangeAspect="1" noChangeArrowheads="1"/>
          </p:cNvPicPr>
          <p:nvPr/>
        </p:nvPicPr>
        <p:blipFill>
          <a:blip r:embed="rId3" cstate="print"/>
          <a:srcRect t="22757"/>
          <a:stretch>
            <a:fillRect/>
          </a:stretch>
        </p:blipFill>
        <p:spPr bwMode="auto">
          <a:xfrm>
            <a:off x="5151438" y="4694238"/>
            <a:ext cx="3992562" cy="2163762"/>
          </a:xfrm>
          <a:prstGeom prst="rect">
            <a:avLst/>
          </a:prstGeom>
          <a:noFill/>
        </p:spPr>
      </p:pic>
      <p:pic>
        <p:nvPicPr>
          <p:cNvPr id="15373" name="Picture 13" descr="b81db69fee3010142fa7d693aa3700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616450"/>
            <a:ext cx="2987675" cy="224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836613"/>
            <a:ext cx="4643438" cy="6021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43438" y="836613"/>
            <a:ext cx="4500562" cy="6021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836613"/>
            <a:ext cx="4356100" cy="5762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Традиционный урок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716463" y="836613"/>
            <a:ext cx="4427537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Инновационный урок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765175"/>
            <a:ext cx="15113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54721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"за" и  "против"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1187450" y="2636838"/>
            <a:ext cx="2016125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9966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11273" name="Picture 9" descr="11954229571856793418warning_naught101_01_svg_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708275"/>
            <a:ext cx="273685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217</Words>
  <Application>Microsoft Office PowerPoint</Application>
  <PresentationFormat>Экран (4:3)</PresentationFormat>
  <Paragraphs>62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FoM</cp:lastModifiedBy>
  <cp:revision>38</cp:revision>
  <dcterms:created xsi:type="dcterms:W3CDTF">2011-06-06T04:48:29Z</dcterms:created>
  <dcterms:modified xsi:type="dcterms:W3CDTF">2011-08-08T17:08:43Z</dcterms:modified>
</cp:coreProperties>
</file>